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0"/>
  </p:notesMasterIdLst>
  <p:sldIdLst>
    <p:sldId id="292" r:id="rId3"/>
    <p:sldId id="298" r:id="rId4"/>
    <p:sldId id="293" r:id="rId5"/>
    <p:sldId id="294" r:id="rId6"/>
    <p:sldId id="299" r:id="rId7"/>
    <p:sldId id="306" r:id="rId8"/>
    <p:sldId id="300" r:id="rId9"/>
    <p:sldId id="295" r:id="rId10"/>
    <p:sldId id="296" r:id="rId11"/>
    <p:sldId id="305" r:id="rId12"/>
    <p:sldId id="308" r:id="rId13"/>
    <p:sldId id="310" r:id="rId14"/>
    <p:sldId id="312" r:id="rId15"/>
    <p:sldId id="315" r:id="rId16"/>
    <p:sldId id="309" r:id="rId17"/>
    <p:sldId id="313" r:id="rId18"/>
    <p:sldId id="314" r:id="rId19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FFFF"/>
    <a:srgbClr val="777777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5C22544A-7EE6-4342-B048-85BDC9FD1C3A}" styleName="Medium Style 2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66" autoAdjust="0"/>
    <p:restoredTop sz="91830" autoAdjust="0"/>
  </p:normalViewPr>
  <p:slideViewPr>
    <p:cSldViewPr>
      <p:cViewPr varScale="1">
        <p:scale>
          <a:sx n="68" d="100"/>
          <a:sy n="68" d="100"/>
        </p:scale>
        <p:origin x="-95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8A06C0-4888-4ADC-BB0C-9E7361168730}" type="doc">
      <dgm:prSet loTypeId="urn:microsoft.com/office/officeart/2005/8/layout/target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66E96CA-8735-4E63-8D54-7B02E452E33D}">
      <dgm:prSet/>
      <dgm:spPr/>
      <dgm:t>
        <a:bodyPr/>
        <a:lstStyle/>
        <a:p>
          <a:pPr rtl="0"/>
          <a:r>
            <a:rPr lang="en-US" dirty="0" smtClean="0"/>
            <a:t>Every circular object contains a </a:t>
          </a:r>
          <a:r>
            <a:rPr lang="en-US" b="1" dirty="0" smtClean="0"/>
            <a:t>center</a:t>
          </a:r>
          <a:endParaRPr lang="en-US" b="1" dirty="0"/>
        </a:p>
      </dgm:t>
    </dgm:pt>
    <dgm:pt modelId="{A01A9E41-DF95-4BCB-BF9F-376913A77E2E}" type="parTrans" cxnId="{6526A243-8A27-4C04-8B49-6B697ABA410A}">
      <dgm:prSet/>
      <dgm:spPr/>
      <dgm:t>
        <a:bodyPr/>
        <a:lstStyle/>
        <a:p>
          <a:endParaRPr lang="en-US"/>
        </a:p>
      </dgm:t>
    </dgm:pt>
    <dgm:pt modelId="{76AB8D80-F69A-434E-81B9-73FEF72CC578}" type="sibTrans" cxnId="{6526A243-8A27-4C04-8B49-6B697ABA410A}">
      <dgm:prSet/>
      <dgm:spPr/>
      <dgm:t>
        <a:bodyPr/>
        <a:lstStyle/>
        <a:p>
          <a:endParaRPr lang="en-US"/>
        </a:p>
      </dgm:t>
    </dgm:pt>
    <dgm:pt modelId="{062EC279-DBB5-4FB2-A50F-143FC9F6C740}">
      <dgm:prSet/>
      <dgm:spPr/>
      <dgm:t>
        <a:bodyPr/>
        <a:lstStyle/>
        <a:p>
          <a:pPr rtl="0"/>
          <a:r>
            <a:rPr lang="en-US" dirty="0" smtClean="0"/>
            <a:t>The distance around the circle is its </a:t>
          </a:r>
          <a:r>
            <a:rPr lang="en-US" b="1" dirty="0" smtClean="0"/>
            <a:t>circumference</a:t>
          </a:r>
          <a:endParaRPr lang="en-US" b="1" dirty="0"/>
        </a:p>
      </dgm:t>
    </dgm:pt>
    <dgm:pt modelId="{96F5537F-9F33-4E8D-A843-B0BB93AD5F51}" type="parTrans" cxnId="{02A9E34A-0234-47EA-82F6-490648A5BBDB}">
      <dgm:prSet/>
      <dgm:spPr/>
      <dgm:t>
        <a:bodyPr/>
        <a:lstStyle/>
        <a:p>
          <a:endParaRPr lang="en-US"/>
        </a:p>
      </dgm:t>
    </dgm:pt>
    <dgm:pt modelId="{607C11F1-8A58-4B97-9478-8E41AD02BD07}" type="sibTrans" cxnId="{02A9E34A-0234-47EA-82F6-490648A5BBDB}">
      <dgm:prSet/>
      <dgm:spPr/>
      <dgm:t>
        <a:bodyPr/>
        <a:lstStyle/>
        <a:p>
          <a:endParaRPr lang="en-US"/>
        </a:p>
      </dgm:t>
    </dgm:pt>
    <dgm:pt modelId="{554B6B70-78BF-4B46-9BF4-E86FFF69B0AD}">
      <dgm:prSet/>
      <dgm:spPr/>
      <dgm:t>
        <a:bodyPr/>
        <a:lstStyle/>
        <a:p>
          <a:pPr rtl="0"/>
          <a:r>
            <a:rPr lang="en-US" dirty="0" smtClean="0"/>
            <a:t>The distance across the circle is its </a:t>
          </a:r>
          <a:r>
            <a:rPr lang="en-US" b="1" dirty="0" smtClean="0"/>
            <a:t>diameter</a:t>
          </a:r>
          <a:endParaRPr lang="en-US" b="1" dirty="0"/>
        </a:p>
      </dgm:t>
    </dgm:pt>
    <dgm:pt modelId="{E505A992-23B5-4A06-BB51-E11F804383FC}" type="parTrans" cxnId="{36B31DB1-1FA1-45E4-8AE5-BA441E41E11D}">
      <dgm:prSet/>
      <dgm:spPr/>
      <dgm:t>
        <a:bodyPr/>
        <a:lstStyle/>
        <a:p>
          <a:endParaRPr lang="en-US"/>
        </a:p>
      </dgm:t>
    </dgm:pt>
    <dgm:pt modelId="{6F81C20C-D97B-4A8B-987A-9EED43F613EE}" type="sibTrans" cxnId="{36B31DB1-1FA1-45E4-8AE5-BA441E41E11D}">
      <dgm:prSet/>
      <dgm:spPr/>
      <dgm:t>
        <a:bodyPr/>
        <a:lstStyle/>
        <a:p>
          <a:endParaRPr lang="en-US"/>
        </a:p>
      </dgm:t>
    </dgm:pt>
    <dgm:pt modelId="{F83FC547-7C98-4BA1-A525-A388021023AD}" type="pres">
      <dgm:prSet presAssocID="{978A06C0-4888-4ADC-BB0C-9E7361168730}" presName="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B2A6C11-B8FD-420B-BE47-355E2F8B3DFC}" type="pres">
      <dgm:prSet presAssocID="{566E96CA-8735-4E63-8D54-7B02E452E33D}" presName="circle1" presStyleLbl="lnNode1" presStyleIdx="0" presStyleCnt="3"/>
      <dgm:spPr/>
      <dgm:t>
        <a:bodyPr/>
        <a:lstStyle/>
        <a:p>
          <a:endParaRPr lang="en-US"/>
        </a:p>
      </dgm:t>
    </dgm:pt>
    <dgm:pt modelId="{3D7AB509-6BA0-4C30-9B59-90C18990B40E}" type="pres">
      <dgm:prSet presAssocID="{566E96CA-8735-4E63-8D54-7B02E452E33D}" presName="text1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840353-2282-4112-92DE-A3E5E740D83E}" type="pres">
      <dgm:prSet presAssocID="{566E96CA-8735-4E63-8D54-7B02E452E33D}" presName="line1" presStyleLbl="callout" presStyleIdx="0" presStyleCnt="6"/>
      <dgm:spPr/>
      <dgm:t>
        <a:bodyPr/>
        <a:lstStyle/>
        <a:p>
          <a:endParaRPr lang="en-US"/>
        </a:p>
      </dgm:t>
    </dgm:pt>
    <dgm:pt modelId="{8C034039-2DFB-4963-879A-D2FCDCB1BD05}" type="pres">
      <dgm:prSet presAssocID="{566E96CA-8735-4E63-8D54-7B02E452E33D}" presName="d1" presStyleLbl="callout" presStyleIdx="1" presStyleCnt="6"/>
      <dgm:spPr/>
      <dgm:t>
        <a:bodyPr/>
        <a:lstStyle/>
        <a:p>
          <a:endParaRPr lang="en-US"/>
        </a:p>
      </dgm:t>
    </dgm:pt>
    <dgm:pt modelId="{1F39E39C-0280-4F42-94ED-A35C53334115}" type="pres">
      <dgm:prSet presAssocID="{062EC279-DBB5-4FB2-A50F-143FC9F6C740}" presName="circle2" presStyleLbl="lnNode1" presStyleIdx="1" presStyleCnt="3"/>
      <dgm:spPr/>
      <dgm:t>
        <a:bodyPr/>
        <a:lstStyle/>
        <a:p>
          <a:endParaRPr lang="en-US"/>
        </a:p>
      </dgm:t>
    </dgm:pt>
    <dgm:pt modelId="{D1036620-22CD-4210-B9CB-CC9557B12E47}" type="pres">
      <dgm:prSet presAssocID="{062EC279-DBB5-4FB2-A50F-143FC9F6C740}" presName="text2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6221E4-5503-4B42-94DA-FE23DE0A12B5}" type="pres">
      <dgm:prSet presAssocID="{062EC279-DBB5-4FB2-A50F-143FC9F6C740}" presName="line2" presStyleLbl="callout" presStyleIdx="2" presStyleCnt="6"/>
      <dgm:spPr/>
      <dgm:t>
        <a:bodyPr/>
        <a:lstStyle/>
        <a:p>
          <a:endParaRPr lang="en-US"/>
        </a:p>
      </dgm:t>
    </dgm:pt>
    <dgm:pt modelId="{FD53BD5F-3D10-4661-9F3E-B99C43FB6B3C}" type="pres">
      <dgm:prSet presAssocID="{062EC279-DBB5-4FB2-A50F-143FC9F6C740}" presName="d2" presStyleLbl="callout" presStyleIdx="3" presStyleCnt="6" custFlipVert="1" custFlipHor="1" custScaleX="30429" custScaleY="24730" custLinFactNeighborX="37411" custLinFactNeighborY="-36304"/>
      <dgm:spPr/>
      <dgm:t>
        <a:bodyPr/>
        <a:lstStyle/>
        <a:p>
          <a:endParaRPr lang="en-US"/>
        </a:p>
      </dgm:t>
    </dgm:pt>
    <dgm:pt modelId="{3F30D057-F4F1-4E8E-BA1C-1EA6ED36557C}" type="pres">
      <dgm:prSet presAssocID="{554B6B70-78BF-4B46-9BF4-E86FFF69B0AD}" presName="circle3" presStyleLbl="lnNode1" presStyleIdx="2" presStyleCnt="3"/>
      <dgm:spPr/>
      <dgm:t>
        <a:bodyPr/>
        <a:lstStyle/>
        <a:p>
          <a:endParaRPr lang="en-US"/>
        </a:p>
      </dgm:t>
    </dgm:pt>
    <dgm:pt modelId="{72554440-F6E0-409C-BEB8-1658A7D0C84D}" type="pres">
      <dgm:prSet presAssocID="{554B6B70-78BF-4B46-9BF4-E86FFF69B0AD}" presName="text3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65DF0B-FF98-431E-94BA-52C1748A7EE8}" type="pres">
      <dgm:prSet presAssocID="{554B6B70-78BF-4B46-9BF4-E86FFF69B0AD}" presName="line3" presStyleLbl="callout" presStyleIdx="4" presStyleCnt="6"/>
      <dgm:spPr/>
      <dgm:t>
        <a:bodyPr/>
        <a:lstStyle/>
        <a:p>
          <a:endParaRPr lang="en-US"/>
        </a:p>
      </dgm:t>
    </dgm:pt>
    <dgm:pt modelId="{FA4F0EDC-FF8B-47C2-911B-5D735A0E2535}" type="pres">
      <dgm:prSet presAssocID="{554B6B70-78BF-4B46-9BF4-E86FFF69B0AD}" presName="d3" presStyleLbl="callout" presStyleIdx="5" presStyleCnt="6"/>
      <dgm:spPr/>
      <dgm:t>
        <a:bodyPr/>
        <a:lstStyle/>
        <a:p>
          <a:endParaRPr lang="en-US"/>
        </a:p>
      </dgm:t>
    </dgm:pt>
  </dgm:ptLst>
  <dgm:cxnLst>
    <dgm:cxn modelId="{7210A46B-768F-459D-BD58-EBA598F76C1B}" type="presOf" srcId="{062EC279-DBB5-4FB2-A50F-143FC9F6C740}" destId="{D1036620-22CD-4210-B9CB-CC9557B12E47}" srcOrd="0" destOrd="0" presId="urn:microsoft.com/office/officeart/2005/8/layout/target1"/>
    <dgm:cxn modelId="{02A9E34A-0234-47EA-82F6-490648A5BBDB}" srcId="{978A06C0-4888-4ADC-BB0C-9E7361168730}" destId="{062EC279-DBB5-4FB2-A50F-143FC9F6C740}" srcOrd="1" destOrd="0" parTransId="{96F5537F-9F33-4E8D-A843-B0BB93AD5F51}" sibTransId="{607C11F1-8A58-4B97-9478-8E41AD02BD07}"/>
    <dgm:cxn modelId="{6526A243-8A27-4C04-8B49-6B697ABA410A}" srcId="{978A06C0-4888-4ADC-BB0C-9E7361168730}" destId="{566E96CA-8735-4E63-8D54-7B02E452E33D}" srcOrd="0" destOrd="0" parTransId="{A01A9E41-DF95-4BCB-BF9F-376913A77E2E}" sibTransId="{76AB8D80-F69A-434E-81B9-73FEF72CC578}"/>
    <dgm:cxn modelId="{C5FF9DFE-24FE-42B0-B737-495ADDC275ED}" type="presOf" srcId="{978A06C0-4888-4ADC-BB0C-9E7361168730}" destId="{F83FC547-7C98-4BA1-A525-A388021023AD}" srcOrd="0" destOrd="0" presId="urn:microsoft.com/office/officeart/2005/8/layout/target1"/>
    <dgm:cxn modelId="{5BD4CA0F-9ACA-47D0-9D2C-1113CA3243B6}" type="presOf" srcId="{566E96CA-8735-4E63-8D54-7B02E452E33D}" destId="{3D7AB509-6BA0-4C30-9B59-90C18990B40E}" srcOrd="0" destOrd="0" presId="urn:microsoft.com/office/officeart/2005/8/layout/target1"/>
    <dgm:cxn modelId="{A2D5A42E-9C79-460F-A567-DE677CE2EFAB}" type="presOf" srcId="{554B6B70-78BF-4B46-9BF4-E86FFF69B0AD}" destId="{72554440-F6E0-409C-BEB8-1658A7D0C84D}" srcOrd="0" destOrd="0" presId="urn:microsoft.com/office/officeart/2005/8/layout/target1"/>
    <dgm:cxn modelId="{36B31DB1-1FA1-45E4-8AE5-BA441E41E11D}" srcId="{978A06C0-4888-4ADC-BB0C-9E7361168730}" destId="{554B6B70-78BF-4B46-9BF4-E86FFF69B0AD}" srcOrd="2" destOrd="0" parTransId="{E505A992-23B5-4A06-BB51-E11F804383FC}" sibTransId="{6F81C20C-D97B-4A8B-987A-9EED43F613EE}"/>
    <dgm:cxn modelId="{71318C39-EAED-4FF0-935E-15795A89A90F}" type="presParOf" srcId="{F83FC547-7C98-4BA1-A525-A388021023AD}" destId="{5B2A6C11-B8FD-420B-BE47-355E2F8B3DFC}" srcOrd="0" destOrd="0" presId="urn:microsoft.com/office/officeart/2005/8/layout/target1"/>
    <dgm:cxn modelId="{73FC23C0-B019-438A-ACF1-418DEB1EBF23}" type="presParOf" srcId="{F83FC547-7C98-4BA1-A525-A388021023AD}" destId="{3D7AB509-6BA0-4C30-9B59-90C18990B40E}" srcOrd="1" destOrd="0" presId="urn:microsoft.com/office/officeart/2005/8/layout/target1"/>
    <dgm:cxn modelId="{8BFB7228-C3B3-44D1-99B7-93A78145BE28}" type="presParOf" srcId="{F83FC547-7C98-4BA1-A525-A388021023AD}" destId="{DC840353-2282-4112-92DE-A3E5E740D83E}" srcOrd="2" destOrd="0" presId="urn:microsoft.com/office/officeart/2005/8/layout/target1"/>
    <dgm:cxn modelId="{CDBF4754-278C-4D7F-8C12-ED39725AC699}" type="presParOf" srcId="{F83FC547-7C98-4BA1-A525-A388021023AD}" destId="{8C034039-2DFB-4963-879A-D2FCDCB1BD05}" srcOrd="3" destOrd="0" presId="urn:microsoft.com/office/officeart/2005/8/layout/target1"/>
    <dgm:cxn modelId="{EC46AF18-EAB8-4C82-81C4-05DB5D55A8CC}" type="presParOf" srcId="{F83FC547-7C98-4BA1-A525-A388021023AD}" destId="{1F39E39C-0280-4F42-94ED-A35C53334115}" srcOrd="4" destOrd="0" presId="urn:microsoft.com/office/officeart/2005/8/layout/target1"/>
    <dgm:cxn modelId="{9380A5E9-EA77-491D-9F9B-E8CC4269E7D5}" type="presParOf" srcId="{F83FC547-7C98-4BA1-A525-A388021023AD}" destId="{D1036620-22CD-4210-B9CB-CC9557B12E47}" srcOrd="5" destOrd="0" presId="urn:microsoft.com/office/officeart/2005/8/layout/target1"/>
    <dgm:cxn modelId="{9F58928A-F106-4C69-B011-54AA28071998}" type="presParOf" srcId="{F83FC547-7C98-4BA1-A525-A388021023AD}" destId="{FD6221E4-5503-4B42-94DA-FE23DE0A12B5}" srcOrd="6" destOrd="0" presId="urn:microsoft.com/office/officeart/2005/8/layout/target1"/>
    <dgm:cxn modelId="{09F6EE45-0717-445A-833C-9A86B2CA5FFA}" type="presParOf" srcId="{F83FC547-7C98-4BA1-A525-A388021023AD}" destId="{FD53BD5F-3D10-4661-9F3E-B99C43FB6B3C}" srcOrd="7" destOrd="0" presId="urn:microsoft.com/office/officeart/2005/8/layout/target1"/>
    <dgm:cxn modelId="{470D1751-0E0B-47BD-BAD4-1A0882994E88}" type="presParOf" srcId="{F83FC547-7C98-4BA1-A525-A388021023AD}" destId="{3F30D057-F4F1-4E8E-BA1C-1EA6ED36557C}" srcOrd="8" destOrd="0" presId="urn:microsoft.com/office/officeart/2005/8/layout/target1"/>
    <dgm:cxn modelId="{51E017E1-2579-47C0-B318-27669878BAED}" type="presParOf" srcId="{F83FC547-7C98-4BA1-A525-A388021023AD}" destId="{72554440-F6E0-409C-BEB8-1658A7D0C84D}" srcOrd="9" destOrd="0" presId="urn:microsoft.com/office/officeart/2005/8/layout/target1"/>
    <dgm:cxn modelId="{DCE030C7-5EEA-4CF5-AF1E-C88FB462C51D}" type="presParOf" srcId="{F83FC547-7C98-4BA1-A525-A388021023AD}" destId="{3565DF0B-FF98-431E-94BA-52C1748A7EE8}" srcOrd="10" destOrd="0" presId="urn:microsoft.com/office/officeart/2005/8/layout/target1"/>
    <dgm:cxn modelId="{7FD73ACD-EA72-49D8-A0F6-D6DC4E2B4208}" type="presParOf" srcId="{F83FC547-7C98-4BA1-A525-A388021023AD}" destId="{FA4F0EDC-FF8B-47C2-911B-5D735A0E2535}" srcOrd="11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F30D057-F4F1-4E8E-BA1C-1EA6ED36557C}">
      <dsp:nvSpPr>
        <dsp:cNvPr id="0" name=""/>
        <dsp:cNvSpPr/>
      </dsp:nvSpPr>
      <dsp:spPr>
        <a:xfrm>
          <a:off x="619124" y="1047750"/>
          <a:ext cx="3143250" cy="31432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39E39C-0280-4F42-94ED-A35C53334115}">
      <dsp:nvSpPr>
        <dsp:cNvPr id="0" name=""/>
        <dsp:cNvSpPr/>
      </dsp:nvSpPr>
      <dsp:spPr>
        <a:xfrm>
          <a:off x="1247774" y="1676400"/>
          <a:ext cx="1885950" cy="18859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2A6C11-B8FD-420B-BE47-355E2F8B3DFC}">
      <dsp:nvSpPr>
        <dsp:cNvPr id="0" name=""/>
        <dsp:cNvSpPr/>
      </dsp:nvSpPr>
      <dsp:spPr>
        <a:xfrm>
          <a:off x="1876424" y="2305050"/>
          <a:ext cx="628650" cy="6286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7AB509-6BA0-4C30-9B59-90C18990B40E}">
      <dsp:nvSpPr>
        <dsp:cNvPr id="0" name=""/>
        <dsp:cNvSpPr/>
      </dsp:nvSpPr>
      <dsp:spPr>
        <a:xfrm>
          <a:off x="4286250" y="0"/>
          <a:ext cx="1571625" cy="9167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Every circular object contains a </a:t>
          </a:r>
          <a:r>
            <a:rPr lang="en-US" sz="1600" b="1" kern="1200" dirty="0" smtClean="0"/>
            <a:t>center</a:t>
          </a:r>
          <a:endParaRPr lang="en-US" sz="1600" b="1" kern="1200" dirty="0"/>
        </a:p>
      </dsp:txBody>
      <dsp:txXfrm>
        <a:off x="4286250" y="0"/>
        <a:ext cx="1571625" cy="916781"/>
      </dsp:txXfrm>
    </dsp:sp>
    <dsp:sp modelId="{DC840353-2282-4112-92DE-A3E5E740D83E}">
      <dsp:nvSpPr>
        <dsp:cNvPr id="0" name=""/>
        <dsp:cNvSpPr/>
      </dsp:nvSpPr>
      <dsp:spPr>
        <a:xfrm>
          <a:off x="3893343" y="458390"/>
          <a:ext cx="39290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34039-2DFB-4963-879A-D2FCDCB1BD05}">
      <dsp:nvSpPr>
        <dsp:cNvPr id="0" name=""/>
        <dsp:cNvSpPr/>
      </dsp:nvSpPr>
      <dsp:spPr>
        <a:xfrm rot="5400000">
          <a:off x="1961030" y="688633"/>
          <a:ext cx="2160460" cy="1701022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036620-22CD-4210-B9CB-CC9557B12E47}">
      <dsp:nvSpPr>
        <dsp:cNvPr id="0" name=""/>
        <dsp:cNvSpPr/>
      </dsp:nvSpPr>
      <dsp:spPr>
        <a:xfrm>
          <a:off x="4286250" y="916781"/>
          <a:ext cx="1571625" cy="9167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The distance around the circle is its </a:t>
          </a:r>
          <a:r>
            <a:rPr lang="en-US" sz="1600" b="1" kern="1200" dirty="0" smtClean="0"/>
            <a:t>circumference</a:t>
          </a:r>
          <a:endParaRPr lang="en-US" sz="1600" b="1" kern="1200" dirty="0"/>
        </a:p>
      </dsp:txBody>
      <dsp:txXfrm>
        <a:off x="4286250" y="916781"/>
        <a:ext cx="1571625" cy="916781"/>
      </dsp:txXfrm>
    </dsp:sp>
    <dsp:sp modelId="{FD6221E4-5503-4B42-94DA-FE23DE0A12B5}">
      <dsp:nvSpPr>
        <dsp:cNvPr id="0" name=""/>
        <dsp:cNvSpPr/>
      </dsp:nvSpPr>
      <dsp:spPr>
        <a:xfrm>
          <a:off x="3893343" y="1375171"/>
          <a:ext cx="39290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53BD5F-3D10-4661-9F3E-B99C43FB6B3C}">
      <dsp:nvSpPr>
        <dsp:cNvPr id="0" name=""/>
        <dsp:cNvSpPr/>
      </dsp:nvSpPr>
      <dsp:spPr>
        <a:xfrm rot="5400000" flipH="1" flipV="1">
          <a:off x="3526180" y="1414915"/>
          <a:ext cx="416335" cy="380511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554440-F6E0-409C-BEB8-1658A7D0C84D}">
      <dsp:nvSpPr>
        <dsp:cNvPr id="0" name=""/>
        <dsp:cNvSpPr/>
      </dsp:nvSpPr>
      <dsp:spPr>
        <a:xfrm>
          <a:off x="4286250" y="1833562"/>
          <a:ext cx="1571625" cy="9167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The distance across the circle is its </a:t>
          </a:r>
          <a:r>
            <a:rPr lang="en-US" sz="1600" b="1" kern="1200" dirty="0" smtClean="0"/>
            <a:t>diameter</a:t>
          </a:r>
          <a:endParaRPr lang="en-US" sz="1600" b="1" kern="1200" dirty="0"/>
        </a:p>
      </dsp:txBody>
      <dsp:txXfrm>
        <a:off x="4286250" y="1833562"/>
        <a:ext cx="1571625" cy="916781"/>
      </dsp:txXfrm>
    </dsp:sp>
    <dsp:sp modelId="{3565DF0B-FF98-431E-94BA-52C1748A7EE8}">
      <dsp:nvSpPr>
        <dsp:cNvPr id="0" name=""/>
        <dsp:cNvSpPr/>
      </dsp:nvSpPr>
      <dsp:spPr>
        <a:xfrm>
          <a:off x="3893343" y="2291953"/>
          <a:ext cx="39290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4F0EDC-FF8B-47C2-911B-5D735A0E2535}">
      <dsp:nvSpPr>
        <dsp:cNvPr id="0" name=""/>
        <dsp:cNvSpPr/>
      </dsp:nvSpPr>
      <dsp:spPr>
        <a:xfrm rot="5400000">
          <a:off x="2889075" y="2492859"/>
          <a:ext cx="1202817" cy="799957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C238408C-6839-46EE-8131-EDA75C487F2E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87D77045-401A-4D5E-BFE3-54C21A8A66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</p:spPr>
        <p:txBody>
          <a:bodyPr/>
          <a:lstStyle>
            <a:lvl1pPr>
              <a:defRPr>
                <a:latin typeface="+mn-lt"/>
                <a:cs typeface="Arial" pitchFamily="34" charset="0"/>
              </a:defRPr>
            </a:lvl1pPr>
            <a:extLst/>
          </a:lstStyle>
          <a:p>
            <a:fld id="{743653DA-8BF4-4869-96FE-9BCF43372D46}" type="datetimeFigureOut">
              <a:rPr lang="en-US" smtClean="0"/>
              <a:pPr/>
              <a:t>10/28/2011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</p:spPr>
        <p:txBody>
          <a:bodyPr/>
          <a:lstStyle>
            <a:extLst/>
          </a:lstStyle>
          <a:p>
            <a:fld id="{72AC53DF-4216-466D-99A7-94400E6C2A2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33400" y="464504"/>
            <a:ext cx="8153400" cy="774192"/>
          </a:xfrm>
        </p:spPr>
        <p:txBody>
          <a:bodyPr/>
          <a:lstStyle>
            <a:lvl1pPr marR="9144" algn="ctr">
              <a:defRPr sz="3800">
                <a:solidFill>
                  <a:schemeClr val="tx1"/>
                </a:solidFill>
                <a:latin typeface="+mj-lt"/>
                <a:cs typeface="Arial" pitchFamily="34" charset="0"/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838381" y="1371600"/>
            <a:ext cx="3848419" cy="457200"/>
          </a:xfrm>
        </p:spPr>
        <p:txBody>
          <a:bodyPr tIns="0"/>
          <a:lstStyle>
            <a:lvl1pPr marL="0" indent="0" algn="r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59" name="Rectangle 5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60" name="Rectangle 5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62" name="Rectangle 6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tx1"/>
                </a:solidFill>
                <a:latin typeface="+mj-lt"/>
                <a:cs typeface="Arial" pitchFamily="34" charset="0"/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129108-AC8D-4212-9283-60D9E99BF07A}" type="datetimeFigureOut">
              <a:rPr lang="en-US" smtClean="0"/>
              <a:pPr/>
              <a:t>10/28/2011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352800"/>
            <a:ext cx="7772400" cy="1974059"/>
          </a:xfrm>
        </p:spPr>
        <p:txBody>
          <a:bodyPr anchor="b">
            <a:scene3d>
              <a:camera prst="orthographicFront">
                <a:rot lat="0" lon="0" rev="0"/>
              </a:camera>
              <a:lightRig rig="contrasting" dir="t">
                <a:rot lat="0" lon="0" rev="7500000"/>
              </a:lightRig>
            </a:scene3d>
            <a:sp3d contourW="6350" prstMaterial="metal">
              <a:bevelT w="13081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>
              <a:buNone/>
              <a:defRPr lang="en-US" sz="4000" b="1" cap="all" dirty="0">
                <a:ln/>
                <a:solidFill>
                  <a:schemeClr val="tx1"/>
                </a:solidFill>
                <a:effectLst>
                  <a:reflection blurRad="12700" stA="50000" endPos="50000" dir="5400000" sy="-100000" rotWithShape="0"/>
                </a:effectLst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334000"/>
            <a:ext cx="7772400" cy="1052512"/>
          </a:xfrm>
        </p:spPr>
        <p:txBody>
          <a:bodyPr anchor="t"/>
          <a:lstStyle>
            <a:lvl1pPr marL="374904"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DED3D3-6235-4F4C-B439-DF277FB555A7}" type="datetimeFigureOut">
              <a:rPr lang="en-US" smtClean="0"/>
              <a:pPr/>
              <a:t>10/28/2011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9550"/>
            <a:ext cx="8229600" cy="1295400"/>
          </a:xfrm>
        </p:spPr>
        <p:txBody>
          <a:bodyPr anchor="ctr"/>
          <a:lstStyle>
            <a:lvl1pPr>
              <a:defRPr>
                <a:solidFill>
                  <a:schemeClr val="bg2"/>
                </a:solidFill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600200"/>
            <a:ext cx="4038600" cy="4525963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extLst/>
          </a:lstStyle>
          <a:p>
            <a:fld id="{3B5F1E3E-4B2F-4895-B65E-28B2E64F39F6}" type="datetimeFigureOut">
              <a:rPr lang="en-US" smtClean="0"/>
              <a:pPr/>
              <a:t>10/28/2011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extLst/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402264"/>
            <a:ext cx="8686800" cy="886265"/>
          </a:xfrm>
          <a:prstGeom prst="rect">
            <a:avLst/>
          </a:prstGeom>
          <a:solidFill>
            <a:schemeClr val="bg2">
              <a:alpha val="50000"/>
              <a:satMod val="18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 algn="ctr">
              <a:defRPr sz="4000">
                <a:solidFill>
                  <a:schemeClr val="tx1"/>
                </a:solidFill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085435-8225-4333-BFFA-0096413F0D76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 algn="ctr">
              <a:defRPr sz="4000" cap="none" baseline="0">
                <a:solidFill>
                  <a:schemeClr val="tx1"/>
                </a:solidFill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3C494-2A87-468C-A21B-CB14FB9ABB00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180FA0-5B31-4864-A2BB-719EA5A679C6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ctr">
              <a:buNone/>
              <a:defRPr sz="3600" b="0">
                <a:solidFill>
                  <a:schemeClr val="tx1"/>
                </a:solidFill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CC0C8-36B8-442A-833D-B6AACE86BB77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6858000" cy="914400"/>
          </a:xfrm>
        </p:spPr>
        <p:txBody>
          <a:bodyPr anchor="b"/>
          <a:lstStyle>
            <a:lvl1pPr algn="ctr">
              <a:buNone/>
              <a:defRPr sz="2100" b="0">
                <a:solidFill>
                  <a:schemeClr val="tx1"/>
                </a:solidFill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6712" y="1905000"/>
            <a:ext cx="8778240" cy="4960144"/>
          </a:xfrm>
        </p:spPr>
        <p:txBody>
          <a:bodyPr/>
          <a:lstStyle>
            <a:lvl1pPr>
              <a:buNone/>
              <a:defRPr sz="3200">
                <a:solidFill>
                  <a:schemeClr val="tx1"/>
                </a:solidFill>
              </a:defRPr>
            </a:lvl1pPr>
            <a:extLst/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20EC5-AC53-4169-941E-EDF10CD23748}" type="datetimeFigureOut">
              <a:rPr lang="en-US" smtClean="0"/>
              <a:pPr/>
              <a:t>10/28/2011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100">
                <a:solidFill>
                  <a:schemeClr val="tx2"/>
                </a:solidFill>
              </a:defRPr>
            </a:lvl1pPr>
            <a:extLst/>
          </a:lstStyle>
          <a:p>
            <a:fld id="{8D3816DF-213E-421B-92D3-C068DBB023D6}" type="datetimeFigureOut">
              <a:rPr lang="en-US" smtClean="0">
                <a:solidFill>
                  <a:schemeClr val="tx2"/>
                </a:solidFill>
              </a:rPr>
              <a:pPr/>
              <a:t>10/28/2011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200">
                <a:solidFill>
                  <a:schemeClr val="tx2"/>
                </a:solidFill>
              </a:defRPr>
            </a:lvl1pPr>
            <a:extLst/>
          </a:lstStyle>
          <a:p>
            <a:pPr algn="l"/>
            <a:fld id="{72AC53DF-4216-466D-99A7-94400E6C2A25}" type="slidenum">
              <a:rPr lang="en-US" sz="1200" smtClean="0">
                <a:solidFill>
                  <a:schemeClr val="tx2"/>
                </a:solidFill>
              </a:rPr>
              <a:pPr algn="l"/>
              <a:t>‹#›</a:t>
            </a:fld>
            <a:endParaRPr lang="en-US" sz="1200" dirty="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eaLnBrk="1" latinLnBrk="0" hangingPunct="1">
        <a:spcBef>
          <a:spcPct val="0"/>
        </a:spcBef>
        <a:buNone/>
        <a:defRPr sz="4000" kern="1200" spc="-150" baseline="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j-lt"/>
          <a:ea typeface="+mj-ea"/>
          <a:cs typeface="Arial" pitchFamily="34" charset="0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SzPct val="95000"/>
        <a:buFont typeface="Wingdings"/>
        <a:buChar char=""/>
        <a:defRPr sz="30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sz="2600" kern="1200">
          <a:solidFill>
            <a:schemeClr val="tx1"/>
          </a:solidFill>
          <a:latin typeface="+mn-lt"/>
          <a:ea typeface="+mn-ea"/>
          <a:cs typeface="Arial" pitchFamily="34" charset="0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sz="2400" kern="1200">
          <a:solidFill>
            <a:schemeClr val="tx1"/>
          </a:solidFill>
          <a:latin typeface="+mn-lt"/>
          <a:ea typeface="+mn-ea"/>
          <a:cs typeface="Arial" pitchFamily="34" charset="0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sz="2200" kern="1200">
          <a:solidFill>
            <a:schemeClr val="tx1"/>
          </a:solidFill>
          <a:latin typeface="+mn-lt"/>
          <a:ea typeface="+mn-ea"/>
          <a:cs typeface="Arial" pitchFamily="34" charset="0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I:\My%20Stuff\MST\SPSE-6960\Assignments\Culminating%20Project\WebQuest\Star%20Trek%20-%20Original%20-%20End%20Title%20-%20No%20Words.wav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th.utah.edu/~alfeld/Archimedes/Archimedes.html" TargetMode="External"/><Relationship Id="rId2" Type="http://schemas.openxmlformats.org/officeDocument/2006/relationships/hyperlink" Target="http://www.apfloat.org/apfloat_java/applet/pi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ngelfire.com/wa/hurben/buff.html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illuminations.nctm.org/LessonDetail.aspx?ID=L57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Pi" TargetMode="External"/><Relationship Id="rId2" Type="http://schemas.openxmlformats.org/officeDocument/2006/relationships/hyperlink" Target="http://library.thinkquest.org/C0110195/history/history.html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://www.math.com/tables/constants/pi.htm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2.wav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World According to Pi:</a:t>
            </a:r>
            <a:br>
              <a:rPr lang="en-US" dirty="0" smtClean="0"/>
            </a:br>
            <a:r>
              <a:rPr lang="en-US" sz="2000" i="1" dirty="0" smtClean="0"/>
              <a:t>A Mission for Truth</a:t>
            </a:r>
            <a:endParaRPr lang="en-US" i="1" dirty="0">
              <a:solidFill>
                <a:schemeClr val="tx1"/>
              </a:solidFill>
            </a:endParaRPr>
          </a:p>
        </p:txBody>
      </p:sp>
      <p:pic>
        <p:nvPicPr>
          <p:cNvPr id="6" name="Star Trek - Original - End Title - No Words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07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Mission Grading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	The grading of each part of your mission totals a possible </a:t>
            </a:r>
            <a:r>
              <a:rPr lang="en-US" dirty="0" smtClean="0"/>
              <a:t>(</a:t>
            </a:r>
            <a:r>
              <a:rPr lang="en-US" dirty="0" smtClean="0"/>
              <a:t>75</a:t>
            </a:r>
            <a:r>
              <a:rPr lang="en-US" dirty="0" smtClean="0"/>
              <a:t>) </a:t>
            </a:r>
            <a:r>
              <a:rPr lang="en-US" dirty="0" smtClean="0"/>
              <a:t>points:</a:t>
            </a:r>
          </a:p>
          <a:p>
            <a:r>
              <a:rPr lang="en-US" dirty="0" smtClean="0"/>
              <a:t>Exploring the meaning of Pi (25 pts)</a:t>
            </a:r>
          </a:p>
          <a:p>
            <a:r>
              <a:rPr lang="en-US" dirty="0" smtClean="0"/>
              <a:t>Approximating the value of Pi (25 pts)</a:t>
            </a:r>
          </a:p>
          <a:p>
            <a:r>
              <a:rPr lang="en-US" dirty="0" smtClean="0"/>
              <a:t>Constructing </a:t>
            </a:r>
            <a:r>
              <a:rPr lang="en-US" dirty="0" smtClean="0"/>
              <a:t>a detailed brief (25 pts)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Mission Grading Rubric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7772400" cy="4572000"/>
          </a:xfrm>
        </p:spPr>
        <p:txBody>
          <a:bodyPr/>
          <a:lstStyle/>
          <a:p>
            <a:pPr lvl="0">
              <a:buNone/>
            </a:pPr>
            <a:r>
              <a:rPr lang="en-US" dirty="0" smtClean="0"/>
              <a:t>	Meaning of Pi</a:t>
            </a:r>
          </a:p>
          <a:p>
            <a:pPr lvl="0">
              <a:buNone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1828800"/>
          <a:ext cx="8686800" cy="457200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895600"/>
                <a:gridCol w="2895600"/>
                <a:gridCol w="2895600"/>
              </a:tblGrid>
              <a:tr h="9855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Exceeds Standards</a:t>
                      </a:r>
                    </a:p>
                    <a:p>
                      <a:pPr algn="ctr"/>
                      <a:r>
                        <a:rPr lang="en-US" dirty="0" smtClean="0"/>
                        <a:t>(25 pts)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Meets Standards</a:t>
                      </a:r>
                    </a:p>
                    <a:p>
                      <a:pPr algn="ctr"/>
                      <a:r>
                        <a:rPr lang="en-US" dirty="0" smtClean="0"/>
                        <a:t>(20 pts)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Does Not Meet Standards</a:t>
                      </a:r>
                    </a:p>
                    <a:p>
                      <a:pPr algn="ctr"/>
                      <a:r>
                        <a:rPr lang="en-US" dirty="0" smtClean="0"/>
                        <a:t>(15 pts)</a:t>
                      </a:r>
                      <a:endParaRPr lang="en-US" dirty="0"/>
                    </a:p>
                  </a:txBody>
                  <a:tcPr/>
                </a:tc>
              </a:tr>
              <a:tr h="36917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Included</a:t>
                      </a:r>
                      <a:r>
                        <a:rPr lang="en-US" sz="1200" baseline="0" dirty="0" smtClean="0"/>
                        <a:t> clip art/drawings, charts, etc.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Placed findings in a WORD document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Did not create a word document</a:t>
                      </a:r>
                      <a:endParaRPr lang="en-US" sz="1200" dirty="0"/>
                    </a:p>
                  </a:txBody>
                  <a:tcPr/>
                </a:tc>
              </a:tr>
              <a:tr h="68990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Provided information from other resources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Provided information from all three (3) online resources provided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Did not use information from all three (3)</a:t>
                      </a:r>
                      <a:r>
                        <a:rPr lang="en-US" sz="1200" baseline="0" dirty="0" smtClean="0"/>
                        <a:t> online resources</a:t>
                      </a:r>
                      <a:endParaRPr lang="en-US" sz="1200" dirty="0"/>
                    </a:p>
                  </a:txBody>
                  <a:tcPr/>
                </a:tc>
              </a:tr>
              <a:tr h="5611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Included </a:t>
                      </a:r>
                      <a:r>
                        <a:rPr lang="en-US" sz="1200" baseline="0" dirty="0" smtClean="0"/>
                        <a:t> thoughts, ideas, information beyond the questions asked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Answered all (4) information requests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Did not answer all four (4) information requests</a:t>
                      </a:r>
                      <a:endParaRPr lang="en-US" sz="1200" dirty="0"/>
                    </a:p>
                  </a:txBody>
                  <a:tcPr/>
                </a:tc>
              </a:tr>
              <a:tr h="44300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Enhanced by visuals or demonstrations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Uses accurate</a:t>
                      </a:r>
                      <a:r>
                        <a:rPr lang="en-US" sz="1200" baseline="0" dirty="0" smtClean="0"/>
                        <a:t> information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Inaccurate information</a:t>
                      </a:r>
                      <a:endParaRPr lang="en-US" sz="1200" dirty="0"/>
                    </a:p>
                  </a:txBody>
                  <a:tcPr/>
                </a:tc>
              </a:tr>
              <a:tr h="492788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Contained</a:t>
                      </a:r>
                      <a:r>
                        <a:rPr lang="en-US" sz="1200" baseline="0" dirty="0" smtClean="0"/>
                        <a:t> n</a:t>
                      </a:r>
                      <a:r>
                        <a:rPr lang="en-US" sz="1200" dirty="0" smtClean="0"/>
                        <a:t>o grammatical errors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Contained errors</a:t>
                      </a:r>
                      <a:endParaRPr lang="en-US" sz="1200" dirty="0"/>
                    </a:p>
                  </a:txBody>
                  <a:tcPr/>
                </a:tc>
              </a:tr>
              <a:tr h="1030421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Organized findings in the brief in a logical</a:t>
                      </a:r>
                      <a:r>
                        <a:rPr lang="en-US" sz="1200" baseline="0" dirty="0" smtClean="0"/>
                        <a:t> briefing format</a:t>
                      </a:r>
                      <a:endParaRPr lang="en-US" sz="1200" dirty="0" smtClean="0"/>
                    </a:p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Does not flow in a logical</a:t>
                      </a:r>
                      <a:r>
                        <a:rPr lang="en-US" sz="1200" baseline="0" dirty="0" smtClean="0"/>
                        <a:t> manner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Mission Grading Rubric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7772400" cy="4572000"/>
          </a:xfrm>
        </p:spPr>
        <p:txBody>
          <a:bodyPr/>
          <a:lstStyle/>
          <a:p>
            <a:pPr lvl="0">
              <a:buNone/>
            </a:pPr>
            <a:r>
              <a:rPr lang="en-US" dirty="0" smtClean="0"/>
              <a:t>	Approximating Pi</a:t>
            </a:r>
          </a:p>
          <a:p>
            <a:pPr lvl="0">
              <a:buNone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1828800"/>
          <a:ext cx="8686800" cy="498268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895600"/>
                <a:gridCol w="2895600"/>
                <a:gridCol w="2895600"/>
              </a:tblGrid>
              <a:tr h="9855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Exceeds Standards</a:t>
                      </a:r>
                    </a:p>
                    <a:p>
                      <a:pPr algn="ctr"/>
                      <a:r>
                        <a:rPr lang="en-US" dirty="0" smtClean="0"/>
                        <a:t>(25 pts)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Meets Standards</a:t>
                      </a:r>
                    </a:p>
                    <a:p>
                      <a:pPr algn="ctr"/>
                      <a:r>
                        <a:rPr lang="en-US" dirty="0" smtClean="0"/>
                        <a:t>(20 pts)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Does Not Meet Standards</a:t>
                      </a:r>
                    </a:p>
                    <a:p>
                      <a:pPr algn="ctr"/>
                      <a:r>
                        <a:rPr lang="en-US" dirty="0" smtClean="0"/>
                        <a:t>(15 pts)</a:t>
                      </a:r>
                      <a:endParaRPr lang="en-US" dirty="0"/>
                    </a:p>
                  </a:txBody>
                  <a:tcPr/>
                </a:tc>
              </a:tr>
              <a:tr h="36917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Included</a:t>
                      </a:r>
                      <a:r>
                        <a:rPr lang="en-US" sz="1200" baseline="0" dirty="0" smtClean="0"/>
                        <a:t> clip art/drawings, charts, etc.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Placed findings in a WORD document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Did not create a word document</a:t>
                      </a:r>
                      <a:endParaRPr lang="en-US" sz="1200" dirty="0"/>
                    </a:p>
                  </a:txBody>
                  <a:tcPr/>
                </a:tc>
              </a:tr>
              <a:tr h="68990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Provided information from other objects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Used five (5) circular objects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Did not measure the circumference and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diameter of all five</a:t>
                      </a:r>
                      <a:r>
                        <a:rPr lang="en-US" sz="1200" baseline="0" dirty="0" smtClean="0"/>
                        <a:t> (5) objects and computed ratios</a:t>
                      </a:r>
                      <a:endParaRPr lang="en-US" sz="1200" dirty="0" smtClean="0"/>
                    </a:p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64169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Included </a:t>
                      </a:r>
                      <a:r>
                        <a:rPr lang="en-US" sz="1200" baseline="0" dirty="0" smtClean="0"/>
                        <a:t> thoughts, ideas, information beyond the questions asked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Found the circumference for all five (5) objects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Did not find the circumference for all five (5) objects</a:t>
                      </a:r>
                    </a:p>
                  </a:txBody>
                  <a:tcPr/>
                </a:tc>
              </a:tr>
              <a:tr h="44300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Enhanced by visuals or demonstrations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Found the diameter for all five (5) objects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Did not find the diameter for</a:t>
                      </a:r>
                      <a:r>
                        <a:rPr lang="en-US" sz="1200" baseline="0" dirty="0" smtClean="0"/>
                        <a:t> all five (5) objects</a:t>
                      </a:r>
                      <a:endParaRPr lang="en-US" sz="1200" dirty="0"/>
                    </a:p>
                  </a:txBody>
                  <a:tcPr/>
                </a:tc>
              </a:tr>
              <a:tr h="492788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Calculated the</a:t>
                      </a:r>
                      <a:r>
                        <a:rPr lang="en-US" sz="1200" baseline="0" dirty="0" smtClean="0"/>
                        <a:t> ratios for all five (5) objects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Did not calculate the ratios for all</a:t>
                      </a:r>
                      <a:r>
                        <a:rPr lang="en-US" sz="1200" baseline="0" dirty="0" smtClean="0"/>
                        <a:t> five (5) objects</a:t>
                      </a:r>
                      <a:endParaRPr lang="en-US" sz="1200" dirty="0"/>
                    </a:p>
                  </a:txBody>
                  <a:tcPr/>
                </a:tc>
              </a:tr>
              <a:tr h="1030421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Organized findings in the brief in a logical</a:t>
                      </a:r>
                      <a:r>
                        <a:rPr lang="en-US" sz="1200" baseline="0" dirty="0" smtClean="0"/>
                        <a:t> briefing format</a:t>
                      </a:r>
                      <a:endParaRPr lang="en-US" sz="1200" dirty="0" smtClean="0"/>
                    </a:p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Does not flow in a logical</a:t>
                      </a:r>
                      <a:r>
                        <a:rPr lang="en-US" sz="1200" baseline="0" dirty="0" smtClean="0"/>
                        <a:t> manner</a:t>
                      </a:r>
                      <a:endParaRPr lang="en-US" sz="1200" dirty="0" smtClean="0"/>
                    </a:p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Mission Grading Rubric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7772400" cy="4572000"/>
          </a:xfrm>
        </p:spPr>
        <p:txBody>
          <a:bodyPr/>
          <a:lstStyle/>
          <a:p>
            <a:pPr lvl="0">
              <a:buNone/>
            </a:pPr>
            <a:r>
              <a:rPr lang="en-US" dirty="0" smtClean="0"/>
              <a:t>	Constructing a Detailed Brief</a:t>
            </a:r>
          </a:p>
          <a:p>
            <a:pPr lvl="0">
              <a:buNone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1828800"/>
          <a:ext cx="8686800" cy="484963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895600"/>
                <a:gridCol w="2895600"/>
                <a:gridCol w="2895600"/>
              </a:tblGrid>
              <a:tr h="9855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Exceeds Standards</a:t>
                      </a:r>
                    </a:p>
                    <a:p>
                      <a:pPr algn="ctr"/>
                      <a:r>
                        <a:rPr lang="en-US" dirty="0" smtClean="0"/>
                        <a:t>(25 pts)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Meets Standards</a:t>
                      </a:r>
                    </a:p>
                    <a:p>
                      <a:pPr algn="ctr"/>
                      <a:r>
                        <a:rPr lang="en-US" dirty="0" smtClean="0"/>
                        <a:t>(20 pts)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Does Not Meet Standards</a:t>
                      </a:r>
                    </a:p>
                    <a:p>
                      <a:pPr algn="ctr"/>
                      <a:r>
                        <a:rPr lang="en-US" dirty="0" smtClean="0"/>
                        <a:t>(15 pts)</a:t>
                      </a:r>
                      <a:endParaRPr lang="en-US" dirty="0"/>
                    </a:p>
                  </a:txBody>
                  <a:tcPr/>
                </a:tc>
              </a:tr>
              <a:tr h="36917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Included</a:t>
                      </a:r>
                      <a:r>
                        <a:rPr lang="en-US" sz="1200" baseline="0" dirty="0" smtClean="0"/>
                        <a:t> clip art/drawings, charts, etc.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Placed findings in a WORD document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Did not create a word document</a:t>
                      </a:r>
                      <a:endParaRPr lang="en-US" sz="1200" dirty="0"/>
                    </a:p>
                  </a:txBody>
                  <a:tcPr/>
                </a:tc>
              </a:tr>
              <a:tr h="68990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Provided information from other objects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Included  relevant material for all information requests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Used material not related to the</a:t>
                      </a:r>
                      <a:r>
                        <a:rPr lang="en-US" sz="1200" baseline="0" dirty="0" smtClean="0"/>
                        <a:t> topic</a:t>
                      </a:r>
                      <a:endParaRPr lang="en-US" sz="1200" dirty="0" smtClean="0"/>
                    </a:p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64169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Included </a:t>
                      </a:r>
                      <a:r>
                        <a:rPr lang="en-US" sz="1200" baseline="0" dirty="0" smtClean="0"/>
                        <a:t> thoughts, ideas, information beyond the questions asked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Explained </a:t>
                      </a:r>
                      <a:r>
                        <a:rPr lang="en-US" sz="1200" baseline="0" dirty="0" smtClean="0"/>
                        <a:t>information gathered during  approximating pi</a:t>
                      </a:r>
                      <a:endParaRPr lang="en-US" sz="12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Did not explain information gathered during approximating pi</a:t>
                      </a:r>
                    </a:p>
                  </a:txBody>
                  <a:tcPr/>
                </a:tc>
              </a:tr>
              <a:tr h="44300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Enhanced by visuals or demonstrations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Explained information gathered during discovering a relationship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Did not explain information gathered during discovering</a:t>
                      </a:r>
                      <a:r>
                        <a:rPr lang="en-US" sz="1200" baseline="0" dirty="0" smtClean="0"/>
                        <a:t> a relationship</a:t>
                      </a:r>
                      <a:endParaRPr lang="en-US" sz="1200" dirty="0"/>
                    </a:p>
                  </a:txBody>
                  <a:tcPr/>
                </a:tc>
              </a:tr>
              <a:tr h="492788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Included personal insight into the  knowledge gained concerning pi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Did not include personal insight</a:t>
                      </a:r>
                      <a:endParaRPr lang="en-US" sz="1200" dirty="0"/>
                    </a:p>
                  </a:txBody>
                  <a:tcPr/>
                </a:tc>
              </a:tr>
              <a:tr h="1030421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Organized findings in the brief in a logical</a:t>
                      </a:r>
                      <a:r>
                        <a:rPr lang="en-US" sz="1200" baseline="0" dirty="0" smtClean="0"/>
                        <a:t> briefing format</a:t>
                      </a:r>
                      <a:endParaRPr lang="en-US" sz="1200" dirty="0" smtClean="0"/>
                    </a:p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Does not flow in a logical</a:t>
                      </a:r>
                      <a:r>
                        <a:rPr lang="en-US" sz="1200" baseline="0" dirty="0" smtClean="0"/>
                        <a:t> manner</a:t>
                      </a:r>
                      <a:endParaRPr lang="en-US" sz="1200" dirty="0" smtClean="0"/>
                    </a:p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Mission Extension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7924800" cy="4572000"/>
          </a:xfrm>
        </p:spPr>
        <p:txBody>
          <a:bodyPr/>
          <a:lstStyle/>
          <a:p>
            <a:pPr lvl="0">
              <a:buNone/>
            </a:pPr>
            <a:r>
              <a:rPr lang="en-US" dirty="0" smtClean="0"/>
              <a:t>	Click on these links to explore other missions related to learning about Pi:</a:t>
            </a:r>
          </a:p>
          <a:p>
            <a:pPr lvl="0">
              <a:buNone/>
            </a:pPr>
            <a:r>
              <a:rPr lang="en-US" dirty="0" smtClean="0">
                <a:hlinkClick r:id="rId2"/>
              </a:rPr>
              <a:t>http://www.apfloat.org/apfloat_java/applet/pi.html</a:t>
            </a:r>
            <a:endParaRPr lang="en-US" dirty="0" smtClean="0"/>
          </a:p>
          <a:p>
            <a:pPr lvl="0">
              <a:buNone/>
            </a:pPr>
            <a:r>
              <a:rPr lang="en-US" dirty="0" smtClean="0">
                <a:hlinkClick r:id="rId3"/>
              </a:rPr>
              <a:t>http://www.math.utah.edu/~alfeld/Archimedes/Archimedes.html</a:t>
            </a:r>
            <a:endParaRPr lang="en-US" dirty="0" smtClean="0"/>
          </a:p>
          <a:p>
            <a:pPr lvl="0">
              <a:buNone/>
            </a:pPr>
            <a:r>
              <a:rPr lang="en-US" dirty="0" smtClean="0">
                <a:hlinkClick r:id="rId4"/>
              </a:rPr>
              <a:t>http://www.angelfire.com/wa/hurben/buff.html</a:t>
            </a: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Standards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US" sz="2400" b="1" i="1" dirty="0" smtClean="0"/>
              <a:t>0806.1.8</a:t>
            </a:r>
            <a:r>
              <a:rPr lang="en-US" sz="2400" dirty="0" smtClean="0"/>
              <a:t> Use technologies and manipulative appropriately to develop understanding of mathematical algorithms, to facilitate problem-solving, and to create accurate and reliable models of mathematical concepts.</a:t>
            </a:r>
          </a:p>
          <a:p>
            <a:pPr>
              <a:buNone/>
            </a:pPr>
            <a:r>
              <a:rPr lang="en-US" sz="2400" b="1" i="1" dirty="0" smtClean="0"/>
              <a:t>0806.4.3</a:t>
            </a:r>
            <a:r>
              <a:rPr lang="en-US" sz="2400" dirty="0" smtClean="0"/>
              <a:t> Understand the necessary levels of accuracy and precision in measurement.</a:t>
            </a:r>
          </a:p>
          <a:p>
            <a:pPr lvl="0">
              <a:buNone/>
            </a:pPr>
            <a:endParaRPr lang="en-US" sz="18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Teacher Notes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US" dirty="0" smtClean="0"/>
              <a:t>The goal of this Web Quest has two main purposes:</a:t>
            </a:r>
          </a:p>
          <a:p>
            <a:pPr lvl="0">
              <a:buNone/>
            </a:pPr>
            <a:r>
              <a:rPr lang="en-US" dirty="0" smtClean="0"/>
              <a:t>One is to provide an interesting and interactive way for students to learn about pi while discovering the methods used to approximate its value.</a:t>
            </a:r>
          </a:p>
          <a:p>
            <a:pPr lvl="0">
              <a:buNone/>
            </a:pPr>
            <a:r>
              <a:rPr lang="en-US" dirty="0" smtClean="0"/>
              <a:t>The second is to incorporate the use </a:t>
            </a:r>
            <a:r>
              <a:rPr lang="en-US" dirty="0" smtClean="0"/>
              <a:t>of </a:t>
            </a:r>
            <a:r>
              <a:rPr lang="en-US" dirty="0" smtClean="0"/>
              <a:t>word documents to organize and present data in a briefing format.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References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Apple Pi Activity- </a:t>
            </a:r>
            <a:r>
              <a:rPr lang="en-US" dirty="0" smtClean="0">
                <a:hlinkClick r:id="rId2"/>
              </a:rPr>
              <a:t>http://illuminations.nctm.org/LessonDetail.aspx?ID=L573</a:t>
            </a:r>
            <a:endParaRPr lang="en-US" dirty="0" smtClean="0"/>
          </a:p>
          <a:p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World According to Pi:</a:t>
            </a:r>
            <a:br>
              <a:rPr lang="en-US" dirty="0" smtClean="0"/>
            </a:br>
            <a:r>
              <a:rPr lang="en-US" sz="2000" i="1" dirty="0" smtClean="0"/>
              <a:t>A Mission for Truth</a:t>
            </a: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371600"/>
            <a:ext cx="8305800" cy="50292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9144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Arial" pitchFamily="34" charset="0"/>
              </a:rPr>
              <a:t>Are their naturally</a:t>
            </a:r>
            <a:r>
              <a:rPr kumimoji="0" lang="en-US" sz="3800" b="0" i="0" u="none" strike="noStrike" kern="1200" cap="none" spc="-15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Arial" pitchFamily="34" charset="0"/>
              </a:rPr>
              <a:t> occurring patterns in circular objects?</a:t>
            </a:r>
          </a:p>
          <a:p>
            <a:pPr marL="0" marR="9144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00" b="0" i="0" u="none" strike="noStrike" kern="1200" cap="none" spc="-150" normalizeH="0" noProof="0" dirty="0" smtClean="0">
              <a:ln>
                <a:noFill/>
              </a:ln>
              <a:solidFill>
                <a:schemeClr val="tx1"/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Arial" pitchFamily="34" charset="0"/>
            </a:endParaRPr>
          </a:p>
          <a:p>
            <a:pPr marL="0" marR="9144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800" spc="-150" baseline="0" dirty="0" smtClean="0"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pitchFamily="34" charset="0"/>
              </a:rPr>
              <a:t>Has this phenomenon existed undetected for thousands of years?</a:t>
            </a:r>
          </a:p>
          <a:p>
            <a:pPr marL="0" marR="9144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800" spc="-150" baseline="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Arial" pitchFamily="34" charset="0"/>
            </a:endParaRPr>
          </a:p>
          <a:p>
            <a:pPr marL="0" marR="9144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800" spc="-150" dirty="0" smtClean="0"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pitchFamily="34" charset="0"/>
              </a:rPr>
              <a:t>Are we being told everything about Pi?</a:t>
            </a:r>
          </a:p>
          <a:p>
            <a:pPr marL="0" marR="9144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800" spc="-15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Arial" pitchFamily="34" charset="0"/>
            </a:endParaRPr>
          </a:p>
          <a:p>
            <a:pPr marL="0" marR="9144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0" i="1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Arial" pitchFamily="34" charset="0"/>
              </a:rPr>
              <a:t>This is your mission!</a:t>
            </a:r>
            <a:endParaRPr kumimoji="0" lang="en-US" sz="3800" b="0" i="1" u="none" strike="noStrike" kern="1200" cap="none" spc="-15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ransition advTm="1605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0000" r="10000"/>
          <a:stretch>
            <a:fillRect/>
          </a:stretch>
        </p:blipFill>
        <p:spPr bwMode="auto">
          <a:xfrm>
            <a:off x="0" y="2133600"/>
            <a:ext cx="9144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Mission Overview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295400"/>
            <a:ext cx="8534400" cy="1676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You have been selected to explore the origins of the mathematical constant Pi (</a:t>
            </a:r>
            <a:r>
              <a:rPr lang="el-GR" sz="2400" dirty="0" smtClean="0">
                <a:solidFill>
                  <a:schemeClr val="tx1"/>
                </a:solidFill>
              </a:rPr>
              <a:t>π</a:t>
            </a:r>
            <a:r>
              <a:rPr lang="en-US" sz="2400" dirty="0" smtClean="0">
                <a:solidFill>
                  <a:schemeClr val="tx1"/>
                </a:solidFill>
              </a:rPr>
              <a:t>) and discover its true </a:t>
            </a:r>
            <a:r>
              <a:rPr lang="en-US" sz="2400" dirty="0" smtClean="0">
                <a:solidFill>
                  <a:schemeClr val="tx1"/>
                </a:solidFill>
              </a:rPr>
              <a:t>meaning. For centuries, Mathematicians were aware of its presence.</a:t>
            </a:r>
            <a:endParaRPr lang="en-US" sz="2400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990600" y="5638800"/>
            <a:ext cx="7848600" cy="1219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5000"/>
              <a:buFont typeface="Wingdings"/>
              <a:buNone/>
              <a:tabLst/>
              <a:defRPr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Now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, y</a:t>
            </a:r>
            <a:r>
              <a:rPr lang="en-US" sz="2400" dirty="0" err="1" smtClean="0">
                <a:cs typeface="Arial" pitchFamily="34" charset="0"/>
              </a:rPr>
              <a:t>ou’ll</a:t>
            </a:r>
            <a:r>
              <a:rPr lang="en-US" sz="2400" dirty="0" smtClean="0">
                <a:cs typeface="Arial" pitchFamily="34" charset="0"/>
              </a:rPr>
              <a:t> be part of an exploratory team that will either prove or disprove the existence of the world according to Pi</a:t>
            </a:r>
            <a:r>
              <a:rPr lang="en-US" sz="2400" dirty="0" smtClean="0">
                <a:cs typeface="Arial" pitchFamily="34" charset="0"/>
              </a:rPr>
              <a:t>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 advTm="2527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7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7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tx1"/>
                </a:solidFill>
              </a:rPr>
              <a:t>Mission Requirements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435100"/>
            <a:ext cx="8153400" cy="4965700"/>
          </a:xfrm>
        </p:spPr>
        <p:txBody>
          <a:bodyPr/>
          <a:lstStyle/>
          <a:p>
            <a:r>
              <a:rPr lang="en-US" sz="2400" dirty="0" smtClean="0"/>
              <a:t>Within your mission, you will accomplish </a:t>
            </a:r>
            <a:r>
              <a:rPr lang="en-US" sz="2400" dirty="0" smtClean="0"/>
              <a:t>three</a:t>
            </a:r>
            <a:r>
              <a:rPr lang="en-US" sz="2400" dirty="0" smtClean="0"/>
              <a:t> </a:t>
            </a:r>
            <a:r>
              <a:rPr lang="en-US" sz="2400" dirty="0" smtClean="0"/>
              <a:t>important tasks:</a:t>
            </a:r>
          </a:p>
          <a:p>
            <a:pPr marL="912114" lvl="1" indent="-457200">
              <a:buFont typeface="+mj-lt"/>
              <a:buAutoNum type="arabicPeriod"/>
            </a:pPr>
            <a:r>
              <a:rPr lang="en-US" sz="2400" dirty="0" smtClean="0"/>
              <a:t>Explore the true meaning of Pi.</a:t>
            </a:r>
          </a:p>
          <a:p>
            <a:pPr marL="912114" lvl="1" indent="-457200">
              <a:buFont typeface="+mj-lt"/>
              <a:buAutoNum type="arabicPeriod"/>
            </a:pPr>
            <a:r>
              <a:rPr lang="en-US" sz="2400" dirty="0" smtClean="0"/>
              <a:t>Using primitive tools of the ancients, approximate the value of Pi.</a:t>
            </a:r>
          </a:p>
          <a:p>
            <a:pPr marL="912114" lvl="1" indent="-457200">
              <a:buFont typeface="+mj-lt"/>
              <a:buAutoNum type="arabicPeriod"/>
            </a:pPr>
            <a:r>
              <a:rPr lang="en-US" sz="2400" dirty="0" smtClean="0"/>
              <a:t>Construct </a:t>
            </a:r>
            <a:r>
              <a:rPr lang="en-US" sz="2400" dirty="0" smtClean="0"/>
              <a:t>a detailed brief reporting your findings.</a:t>
            </a:r>
          </a:p>
          <a:p>
            <a:pPr marL="912114" lvl="1" indent="-457200">
              <a:buFont typeface="+mj-lt"/>
              <a:buAutoNum type="arabicPeriod"/>
            </a:pPr>
            <a:endParaRPr lang="en-US" sz="2000" dirty="0" smtClean="0"/>
          </a:p>
          <a:p>
            <a:pPr marL="912114" lvl="1" indent="-457200"/>
            <a:endParaRPr lang="en-US" sz="2000" dirty="0" smtClean="0"/>
          </a:p>
          <a:p>
            <a:pPr marL="912114" lvl="1" indent="-457200">
              <a:buFont typeface="+mj-lt"/>
              <a:buAutoNum type="arabicPeriod"/>
            </a:pPr>
            <a:endParaRPr lang="en-US" sz="1900" dirty="0" smtClean="0"/>
          </a:p>
        </p:txBody>
      </p:sp>
      <p:pic>
        <p:nvPicPr>
          <p:cNvPr id="7" name="Mission Impossible.wav">
            <a:hlinkClick r:id="" action="ppaction://media"/>
          </p:cNvPr>
          <p:cNvPicPr>
            <a:picLocks noRot="1" noChangeAspect="1"/>
          </p:cNvPicPr>
          <p:nvPr>
            <a:wavAudioFile r:embed="rId1" name="Mission Impossible.wav"/>
          </p:nvPr>
        </p:nvPicPr>
        <p:blipFill>
          <a:blip r:embed="rId3" cstate="print"/>
          <a:stretch>
            <a:fillRect/>
          </a:stretch>
        </p:blipFill>
        <p:spPr>
          <a:xfrm>
            <a:off x="8839200" y="6400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597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09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tx1"/>
                </a:solidFill>
              </a:rPr>
              <a:t>Explore the Meaning of Pi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435100"/>
            <a:ext cx="8153400" cy="42037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Click on the following links provided by secret operatives concerning the origins of pi.</a:t>
            </a:r>
          </a:p>
          <a:p>
            <a:pPr marL="912114" lvl="1" indent="-457200">
              <a:buFont typeface="+mj-lt"/>
              <a:buAutoNum type="arabicPeriod"/>
            </a:pPr>
            <a:endParaRPr lang="en-US" sz="2400" dirty="0" smtClean="0"/>
          </a:p>
          <a:p>
            <a:pPr marL="912114" lvl="1" indent="-457200">
              <a:buFont typeface="+mj-lt"/>
              <a:buAutoNum type="arabicPeriod"/>
            </a:pPr>
            <a:r>
              <a:rPr lang="en-US" sz="2400" dirty="0" smtClean="0">
                <a:hlinkClick r:id="rId2"/>
              </a:rPr>
              <a:t>http://library.thinkquest.org/C0110195/history/history.html</a:t>
            </a:r>
            <a:endParaRPr lang="en-US" sz="2400" dirty="0" smtClean="0"/>
          </a:p>
          <a:p>
            <a:pPr marL="912114" lvl="1" indent="-457200">
              <a:buFont typeface="+mj-lt"/>
              <a:buAutoNum type="arabicPeriod"/>
            </a:pPr>
            <a:endParaRPr lang="en-US" sz="2400" dirty="0" smtClean="0"/>
          </a:p>
          <a:p>
            <a:pPr marL="912114" lvl="1" indent="-457200">
              <a:buFont typeface="+mj-lt"/>
              <a:buAutoNum type="arabicPeriod"/>
            </a:pPr>
            <a:r>
              <a:rPr lang="en-US" sz="2400" dirty="0" smtClean="0">
                <a:hlinkClick r:id="rId3"/>
              </a:rPr>
              <a:t>http://en.wikipedia.org/wiki/Pi</a:t>
            </a:r>
            <a:endParaRPr lang="en-US" sz="2400" dirty="0" smtClean="0"/>
          </a:p>
          <a:p>
            <a:pPr marL="912114" lvl="1" indent="-457200">
              <a:buFont typeface="+mj-lt"/>
              <a:buAutoNum type="arabicPeriod"/>
            </a:pPr>
            <a:endParaRPr lang="en-US" sz="2400" dirty="0" smtClean="0"/>
          </a:p>
          <a:p>
            <a:pPr marL="912114" lvl="1" indent="-457200">
              <a:buFont typeface="+mj-lt"/>
              <a:buAutoNum type="arabicPeriod"/>
            </a:pPr>
            <a:r>
              <a:rPr lang="en-US" sz="2400" dirty="0" smtClean="0">
                <a:hlinkClick r:id="rId4"/>
              </a:rPr>
              <a:t>http://www.math.com/tables/constants/pi.htm</a:t>
            </a:r>
            <a:endParaRPr lang="en-US" sz="2400" dirty="0" smtClean="0"/>
          </a:p>
        </p:txBody>
      </p:sp>
    </p:spTree>
  </p:cSld>
  <p:clrMapOvr>
    <a:masterClrMapping/>
  </p:clrMapOvr>
  <p:transition advTm="13447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tx1"/>
                </a:solidFill>
              </a:rPr>
              <a:t>Explore the Meaning of Pi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435100"/>
            <a:ext cx="8153400" cy="42037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Look to answer the following questions to be placed in your brief.</a:t>
            </a:r>
          </a:p>
          <a:p>
            <a:pPr marL="912114" lvl="1" indent="-457200">
              <a:buFont typeface="+mj-lt"/>
              <a:buAutoNum type="arabicPeriod"/>
            </a:pPr>
            <a:endParaRPr lang="en-US" sz="2400" dirty="0" smtClean="0"/>
          </a:p>
          <a:p>
            <a:pPr marL="912114" lvl="1" indent="-457200">
              <a:buFont typeface="+mj-lt"/>
              <a:buAutoNum type="arabicPeriod"/>
            </a:pPr>
            <a:r>
              <a:rPr lang="en-US" sz="2400" dirty="0" smtClean="0"/>
              <a:t>When was Pi discovered?</a:t>
            </a:r>
          </a:p>
          <a:p>
            <a:pPr marL="912114" lvl="1" indent="-457200">
              <a:buFont typeface="+mj-lt"/>
              <a:buAutoNum type="arabicPeriod"/>
            </a:pPr>
            <a:endParaRPr lang="en-US" sz="2400" dirty="0" smtClean="0"/>
          </a:p>
          <a:p>
            <a:pPr marL="912114" lvl="1" indent="-457200">
              <a:buFont typeface="+mj-lt"/>
              <a:buAutoNum type="arabicPeriod"/>
            </a:pPr>
            <a:r>
              <a:rPr lang="en-US" sz="2400" dirty="0" smtClean="0"/>
              <a:t>Who discovered Pi?</a:t>
            </a:r>
          </a:p>
          <a:p>
            <a:pPr marL="912114" lvl="1" indent="-457200">
              <a:buFont typeface="+mj-lt"/>
              <a:buAutoNum type="arabicPeriod"/>
            </a:pPr>
            <a:endParaRPr lang="en-US" sz="2400" dirty="0" smtClean="0"/>
          </a:p>
          <a:p>
            <a:pPr marL="912114" lvl="1" indent="-457200">
              <a:buFont typeface="+mj-lt"/>
              <a:buAutoNum type="arabicPeriod"/>
            </a:pPr>
            <a:r>
              <a:rPr lang="en-US" sz="2400" dirty="0" smtClean="0"/>
              <a:t>What does Pi represent and how is it useful today?</a:t>
            </a:r>
          </a:p>
          <a:p>
            <a:pPr marL="912114" lvl="1" indent="-457200">
              <a:buFont typeface="+mj-lt"/>
              <a:buAutoNum type="arabicPeriod"/>
            </a:pPr>
            <a:endParaRPr lang="en-US" sz="2400" dirty="0" smtClean="0"/>
          </a:p>
          <a:p>
            <a:pPr marL="912114" lvl="1" indent="-457200">
              <a:buFont typeface="+mj-lt"/>
              <a:buAutoNum type="arabicPeriod"/>
            </a:pPr>
            <a:r>
              <a:rPr lang="en-US" sz="2400" dirty="0" smtClean="0"/>
              <a:t>What is the greatest number of digits of pi calculated by a human and by a computer?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tx1"/>
                </a:solidFill>
              </a:rPr>
              <a:t>Approximating the Value of Pi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435100"/>
            <a:ext cx="8153400" cy="4965700"/>
          </a:xfrm>
        </p:spPr>
        <p:txBody>
          <a:bodyPr/>
          <a:lstStyle/>
          <a:p>
            <a:r>
              <a:rPr lang="en-US" sz="2400" dirty="0" smtClean="0"/>
              <a:t>Read the uncovered intelligence regarding the specifics of a circle.</a:t>
            </a:r>
          </a:p>
          <a:p>
            <a:pPr marL="912114" lvl="1" indent="-457200">
              <a:buFont typeface="+mj-lt"/>
              <a:buAutoNum type="arabicPeriod"/>
            </a:pPr>
            <a:endParaRPr lang="en-US" sz="2000" dirty="0" smtClean="0"/>
          </a:p>
          <a:p>
            <a:pPr marL="912114" lvl="1" indent="-457200">
              <a:buFont typeface="+mj-lt"/>
              <a:buAutoNum type="arabicPeriod"/>
            </a:pPr>
            <a:endParaRPr lang="en-US" sz="2000" dirty="0" smtClean="0"/>
          </a:p>
          <a:p>
            <a:pPr marL="912114" lvl="1" indent="-457200">
              <a:buFont typeface="+mj-lt"/>
              <a:buAutoNum type="arabicPeriod"/>
            </a:pPr>
            <a:endParaRPr lang="en-US" sz="1900" dirty="0" smtClean="0"/>
          </a:p>
        </p:txBody>
      </p:sp>
      <p:graphicFrame>
        <p:nvGraphicFramePr>
          <p:cNvPr id="7" name="Diagram 6"/>
          <p:cNvGraphicFramePr/>
          <p:nvPr/>
        </p:nvGraphicFramePr>
        <p:xfrm>
          <a:off x="1828800" y="2209800"/>
          <a:ext cx="647700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Straight Connector 5"/>
          <p:cNvSpPr/>
          <p:nvPr/>
        </p:nvSpPr>
        <p:spPr>
          <a:xfrm rot="5400000" flipV="1">
            <a:off x="2933700" y="3771900"/>
            <a:ext cx="2209800" cy="2133600"/>
          </a:xfrm>
          <a:prstGeom prst="line">
            <a:avLst/>
          </a:prstGeom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8" name="MS900388194[1].wav">
            <a:hlinkClick r:id="" action="ppaction://media"/>
          </p:cNvPr>
          <p:cNvPicPr>
            <a:picLocks noRot="1" noChangeAspect="1"/>
          </p:cNvPicPr>
          <p:nvPr>
            <a:wavAudioFile r:embed="rId1" name="MS900388194[1].wav"/>
          </p:nvPr>
        </p:nvPicPr>
        <p:blipFill>
          <a:blip r:embed="rId8" cstate="print"/>
          <a:stretch>
            <a:fillRect/>
          </a:stretch>
        </p:blipFill>
        <p:spPr>
          <a:xfrm>
            <a:off x="86106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842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08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Graphic spid="7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219200"/>
            <a:ext cx="8229600" cy="4787900"/>
          </a:xfrm>
        </p:spPr>
        <p:txBody>
          <a:bodyPr>
            <a:normAutofit/>
          </a:bodyPr>
          <a:lstStyle/>
          <a:p>
            <a:pPr marL="411480" lvl="0" indent="-342900">
              <a:defRPr/>
            </a:pPr>
            <a:r>
              <a:rPr lang="en-US" sz="2400" dirty="0" smtClean="0"/>
              <a:t>	Find five (5) circular objects in the classroom. Using a piece of string 48” long and a ruler or yard stick, measure the circumference and diameter of each object. Construct the chart below in a WORD document to record your findings. Then compute the ratio of each object’s circumference (C) to its diameter (d). </a:t>
            </a:r>
          </a:p>
          <a:p>
            <a:endParaRPr lang="en-US" sz="1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90600" y="3581400"/>
          <a:ext cx="7239000" cy="3091545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723571"/>
                <a:gridCol w="1895929"/>
                <a:gridCol w="1809750"/>
                <a:gridCol w="1809750"/>
              </a:tblGrid>
              <a:tr h="9144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Gill Sans MT" pitchFamily="34" charset="0"/>
                        </a:rPr>
                        <a:t>Object</a:t>
                      </a:r>
                      <a:endParaRPr lang="en-US" dirty="0">
                        <a:solidFill>
                          <a:schemeClr val="tx1"/>
                        </a:solidFill>
                        <a:latin typeface="Gill Sans MT" pitchFamily="34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shade val="100000"/>
                            <a:satMod val="150000"/>
                          </a:schemeClr>
                        </a:gs>
                        <a:gs pos="65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Gill Sans MT" pitchFamily="34" charset="0"/>
                        </a:rPr>
                        <a:t>Circumference       (C)</a:t>
                      </a:r>
                      <a:endParaRPr lang="en-US" dirty="0">
                        <a:solidFill>
                          <a:schemeClr val="tx1"/>
                        </a:solidFill>
                        <a:latin typeface="Gill Sans MT" pitchFamily="34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shade val="100000"/>
                            <a:satMod val="150000"/>
                          </a:schemeClr>
                        </a:gs>
                        <a:gs pos="65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Gill Sans MT" pitchFamily="34" charset="0"/>
                        </a:rPr>
                        <a:t>Diameter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Gill Sans MT" pitchFamily="34" charset="0"/>
                        </a:rPr>
                        <a:t>      (d)</a:t>
                      </a:r>
                      <a:endParaRPr lang="en-US" dirty="0">
                        <a:solidFill>
                          <a:schemeClr val="tx1"/>
                        </a:solidFill>
                        <a:latin typeface="Gill Sans MT" pitchFamily="34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shade val="100000"/>
                            <a:satMod val="150000"/>
                          </a:schemeClr>
                        </a:gs>
                        <a:gs pos="65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Gill Sans MT" pitchFamily="34" charset="0"/>
                        </a:rPr>
                        <a:t>Ratio of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Gill Sans MT" pitchFamily="34" charset="0"/>
                        </a:rPr>
                        <a:t>     </a:t>
                      </a:r>
                      <a:r>
                        <a:rPr lang="en-US" u="sng" dirty="0" smtClean="0">
                          <a:solidFill>
                            <a:schemeClr val="tx1"/>
                          </a:solidFill>
                          <a:latin typeface="Gill Sans MT" pitchFamily="34" charset="0"/>
                        </a:rPr>
                        <a:t>C</a:t>
                      </a:r>
                      <a:endParaRPr lang="en-US" u="none" dirty="0">
                        <a:solidFill>
                          <a:schemeClr val="tx1"/>
                        </a:solidFill>
                        <a:latin typeface="Gill Sans MT" pitchFamily="34" charset="0"/>
                      </a:endParaRPr>
                    </a:p>
                    <a:p>
                      <a:pPr algn="ctr"/>
                      <a:r>
                        <a:rPr lang="en-US" u="none" baseline="0" dirty="0">
                          <a:solidFill>
                            <a:schemeClr val="tx1"/>
                          </a:solidFill>
                          <a:latin typeface="Gill Sans MT" pitchFamily="34" charset="0"/>
                        </a:rPr>
                        <a:t> </a:t>
                      </a:r>
                      <a:r>
                        <a:rPr lang="en-US" u="none" baseline="0" dirty="0" smtClean="0">
                          <a:solidFill>
                            <a:schemeClr val="tx1"/>
                          </a:solidFill>
                          <a:latin typeface="Gill Sans MT" pitchFamily="34" charset="0"/>
                        </a:rPr>
                        <a:t>    d</a:t>
                      </a:r>
                      <a:endParaRPr lang="en-US" u="sng" dirty="0" smtClean="0">
                        <a:solidFill>
                          <a:schemeClr val="tx1"/>
                        </a:solidFill>
                        <a:latin typeface="Gill Sans MT" pitchFamily="34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shade val="100000"/>
                            <a:satMod val="150000"/>
                          </a:schemeClr>
                        </a:gs>
                        <a:gs pos="65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35429">
                <a:tc>
                  <a:txBody>
                    <a:bodyPr/>
                    <a:lstStyle/>
                    <a:p>
                      <a:endParaRPr lang="en-US" dirty="0" smtClean="0">
                        <a:solidFill>
                          <a:schemeClr val="tx1"/>
                        </a:solidFill>
                        <a:latin typeface="Gill Sans MT" pitchFamily="34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shade val="100000"/>
                            <a:satMod val="150000"/>
                          </a:schemeClr>
                        </a:gs>
                        <a:gs pos="65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Gill Sans MT" pitchFamily="34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shade val="100000"/>
                            <a:satMod val="150000"/>
                          </a:schemeClr>
                        </a:gs>
                        <a:gs pos="65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Gill Sans MT" pitchFamily="34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shade val="100000"/>
                            <a:satMod val="150000"/>
                          </a:schemeClr>
                        </a:gs>
                        <a:gs pos="65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Gill Sans MT" pitchFamily="34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shade val="100000"/>
                            <a:satMod val="150000"/>
                          </a:schemeClr>
                        </a:gs>
                        <a:gs pos="65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35429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Gill Sans MT" pitchFamily="34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shade val="100000"/>
                            <a:satMod val="150000"/>
                          </a:schemeClr>
                        </a:gs>
                        <a:gs pos="65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Gill Sans MT" pitchFamily="34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shade val="100000"/>
                            <a:satMod val="150000"/>
                          </a:schemeClr>
                        </a:gs>
                        <a:gs pos="65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Gill Sans MT" pitchFamily="34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shade val="100000"/>
                            <a:satMod val="150000"/>
                          </a:schemeClr>
                        </a:gs>
                        <a:gs pos="65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Gill Sans MT" pitchFamily="34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shade val="100000"/>
                            <a:satMod val="150000"/>
                          </a:schemeClr>
                        </a:gs>
                        <a:gs pos="65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35429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Gill Sans MT" pitchFamily="34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shade val="100000"/>
                            <a:satMod val="150000"/>
                          </a:schemeClr>
                        </a:gs>
                        <a:gs pos="65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Gill Sans MT" pitchFamily="34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shade val="100000"/>
                            <a:satMod val="150000"/>
                          </a:schemeClr>
                        </a:gs>
                        <a:gs pos="65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Gill Sans MT" pitchFamily="34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shade val="100000"/>
                            <a:satMod val="150000"/>
                          </a:schemeClr>
                        </a:gs>
                        <a:gs pos="65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Gill Sans MT" pitchFamily="34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shade val="100000"/>
                            <a:satMod val="150000"/>
                          </a:schemeClr>
                        </a:gs>
                        <a:gs pos="65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35429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Gill Sans MT" pitchFamily="34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shade val="100000"/>
                            <a:satMod val="150000"/>
                          </a:schemeClr>
                        </a:gs>
                        <a:gs pos="65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Gill Sans MT" pitchFamily="34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shade val="100000"/>
                            <a:satMod val="150000"/>
                          </a:schemeClr>
                        </a:gs>
                        <a:gs pos="65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Gill Sans MT" pitchFamily="34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shade val="100000"/>
                            <a:satMod val="150000"/>
                          </a:schemeClr>
                        </a:gs>
                        <a:gs pos="65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Gill Sans MT" pitchFamily="34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shade val="100000"/>
                            <a:satMod val="150000"/>
                          </a:schemeClr>
                        </a:gs>
                        <a:gs pos="65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35429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Gill Sans MT" pitchFamily="34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shade val="100000"/>
                            <a:satMod val="150000"/>
                          </a:schemeClr>
                        </a:gs>
                        <a:gs pos="65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Gill Sans MT" pitchFamily="34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shade val="100000"/>
                            <a:satMod val="150000"/>
                          </a:schemeClr>
                        </a:gs>
                        <a:gs pos="65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Gill Sans MT" pitchFamily="34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shade val="100000"/>
                            <a:satMod val="150000"/>
                          </a:schemeClr>
                        </a:gs>
                        <a:gs pos="65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Gill Sans MT" pitchFamily="34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shade val="100000"/>
                            <a:satMod val="150000"/>
                          </a:schemeClr>
                        </a:gs>
                        <a:gs pos="65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/>
          <a:lstStyle/>
          <a:p>
            <a:r>
              <a:rPr lang="en-US" sz="4000" dirty="0" smtClean="0">
                <a:solidFill>
                  <a:schemeClr val="tx1"/>
                </a:solidFill>
              </a:rPr>
              <a:t>Approximating the Value of Pi</a:t>
            </a:r>
            <a:endParaRPr lang="en-US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Reporting Conclusions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You have finished </a:t>
            </a:r>
            <a:r>
              <a:rPr lang="en-US" dirty="0" smtClean="0"/>
              <a:t>the investigation of Pi and now it is time to report all of your findings. Start by opening a WORD document and saving it as </a:t>
            </a:r>
            <a:r>
              <a:rPr lang="en-US" dirty="0" err="1" smtClean="0"/>
              <a:t>PiData</a:t>
            </a:r>
            <a:r>
              <a:rPr lang="en-US" dirty="0" smtClean="0"/>
              <a:t>_&lt;</a:t>
            </a:r>
            <a:r>
              <a:rPr lang="en-US" dirty="0" err="1" smtClean="0"/>
              <a:t>yourteamname</a:t>
            </a:r>
            <a:r>
              <a:rPr lang="en-US" dirty="0" smtClean="0"/>
              <a:t>&gt;. </a:t>
            </a:r>
          </a:p>
          <a:p>
            <a:r>
              <a:rPr lang="en-US" dirty="0" smtClean="0"/>
              <a:t>In the report you must include answers to:</a:t>
            </a:r>
          </a:p>
          <a:p>
            <a:pPr lvl="1"/>
            <a:r>
              <a:rPr lang="en-US" dirty="0" smtClean="0"/>
              <a:t> the information requests </a:t>
            </a:r>
          </a:p>
          <a:p>
            <a:pPr lvl="1"/>
            <a:r>
              <a:rPr lang="en-US" dirty="0" smtClean="0"/>
              <a:t>your findings in approximating </a:t>
            </a:r>
            <a:r>
              <a:rPr lang="en-US" dirty="0" smtClean="0"/>
              <a:t>pi</a:t>
            </a:r>
            <a:endParaRPr lang="en-US" dirty="0" smtClean="0"/>
          </a:p>
          <a:p>
            <a:pPr lvl="1"/>
            <a:r>
              <a:rPr lang="en-US" dirty="0" smtClean="0"/>
              <a:t>your personal insight into the knowledge you have gained about pi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roducingPowerPoint2007">
  <a:themeElements>
    <a:clrScheme name="Custom 1">
      <a:dk1>
        <a:sysClr val="windowText" lastClr="000000"/>
      </a:dk1>
      <a:lt1>
        <a:srgbClr val="FFC000"/>
      </a:lt1>
      <a:dk2>
        <a:srgbClr val="262626"/>
      </a:dk2>
      <a:lt2>
        <a:srgbClr val="A5A1A1"/>
      </a:lt2>
      <a:accent1>
        <a:srgbClr val="92D050"/>
      </a:accent1>
      <a:accent2>
        <a:srgbClr val="FFE084"/>
      </a:accent2>
      <a:accent3>
        <a:srgbClr val="B89A9A"/>
      </a:accent3>
      <a:accent4>
        <a:srgbClr val="DE6B5C"/>
      </a:accent4>
      <a:accent5>
        <a:srgbClr val="8B7B57"/>
      </a:accent5>
      <a:accent6>
        <a:srgbClr val="D34817"/>
      </a:accent6>
      <a:hlink>
        <a:srgbClr val="0070C0"/>
      </a:hlink>
      <a:folHlink>
        <a:srgbClr val="FFFFF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53D0EEB-48D4-4D47-B029-07D95F2CF44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900</Words>
  <Application>Microsoft Office PowerPoint</Application>
  <PresentationFormat>On-screen Show (4:3)</PresentationFormat>
  <Paragraphs>150</Paragraphs>
  <Slides>17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IntroducingPowerPoint2007</vt:lpstr>
      <vt:lpstr>The World According to Pi: A Mission for Truth</vt:lpstr>
      <vt:lpstr>The World According to Pi: A Mission for Truth</vt:lpstr>
      <vt:lpstr>Mission Overview</vt:lpstr>
      <vt:lpstr>Mission Requirements</vt:lpstr>
      <vt:lpstr>Explore the Meaning of Pi</vt:lpstr>
      <vt:lpstr>Explore the Meaning of Pi</vt:lpstr>
      <vt:lpstr>Approximating the Value of Pi</vt:lpstr>
      <vt:lpstr>Approximating the Value of Pi</vt:lpstr>
      <vt:lpstr>Reporting Conclusions</vt:lpstr>
      <vt:lpstr>Mission Grading</vt:lpstr>
      <vt:lpstr>Mission Grading Rubric</vt:lpstr>
      <vt:lpstr>Mission Grading Rubric</vt:lpstr>
      <vt:lpstr>Mission Grading Rubric</vt:lpstr>
      <vt:lpstr>Mission Extension</vt:lpstr>
      <vt:lpstr>Standards</vt:lpstr>
      <vt:lpstr>Teacher Notes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modified xsi:type="dcterms:W3CDTF">2011-10-29T01:52:17Z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TC102905519990</vt:lpwstr>
  </property>
</Properties>
</file>